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3" r:id="rId2"/>
    <p:sldId id="319" r:id="rId3"/>
    <p:sldId id="348" r:id="rId4"/>
    <p:sldId id="308" r:id="rId5"/>
    <p:sldId id="322" r:id="rId6"/>
    <p:sldId id="355" r:id="rId7"/>
    <p:sldId id="349" r:id="rId8"/>
    <p:sldId id="353" r:id="rId9"/>
    <p:sldId id="352" r:id="rId10"/>
    <p:sldId id="297" r:id="rId11"/>
    <p:sldId id="286" r:id="rId12"/>
    <p:sldId id="346" r:id="rId13"/>
    <p:sldId id="323" r:id="rId14"/>
    <p:sldId id="351" r:id="rId15"/>
    <p:sldId id="306" r:id="rId16"/>
    <p:sldId id="354" r:id="rId17"/>
    <p:sldId id="275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6C99"/>
    <a:srgbClr val="C55A11"/>
    <a:srgbClr val="F36744"/>
    <a:srgbClr val="336699"/>
    <a:srgbClr val="006699"/>
    <a:srgbClr val="006F96"/>
    <a:srgbClr val="008EC0"/>
    <a:srgbClr val="CDAD00"/>
    <a:srgbClr val="FFFF81"/>
    <a:srgbClr val="EFED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86" autoAdjust="0"/>
  </p:normalViewPr>
  <p:slideViewPr>
    <p:cSldViewPr snapToGrid="0">
      <p:cViewPr>
        <p:scale>
          <a:sx n="70" d="100"/>
          <a:sy n="70" d="100"/>
        </p:scale>
        <p:origin x="3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59F62F-2E34-4D91-8EFA-6C929CF1A366}" type="doc">
      <dgm:prSet loTypeId="urn:microsoft.com/office/officeart/2005/8/layout/radial4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de-AT"/>
        </a:p>
      </dgm:t>
    </dgm:pt>
    <dgm:pt modelId="{BE8DD526-9E6C-4F34-99DC-FD4FE8CD85EF}">
      <dgm:prSet phldrT="[Text]" phldr="0" custT="1"/>
      <dgm:spPr/>
      <dgm:t>
        <a:bodyPr/>
        <a:lstStyle/>
        <a:p>
          <a:r>
            <a:rPr lang="de-AT" sz="1400" dirty="0" err="1">
              <a:latin typeface="Verdana" panose="020B0604030504040204" pitchFamily="34" charset="0"/>
              <a:ea typeface="Verdana" panose="020B0604030504040204" pitchFamily="34" charset="0"/>
            </a:rPr>
            <a:t>Demenzerkran-kung</a:t>
          </a:r>
          <a:r>
            <a:rPr lang="de-AT" sz="1400" dirty="0">
              <a:latin typeface="Verdana" panose="020B0604030504040204" pitchFamily="34" charset="0"/>
              <a:ea typeface="Verdana" panose="020B0604030504040204" pitchFamily="34" charset="0"/>
            </a:rPr>
            <a:t> braucht ein </a:t>
          </a:r>
          <a:r>
            <a:rPr lang="de-AT" sz="1400" dirty="0" err="1">
              <a:latin typeface="Verdana" panose="020B0604030504040204" pitchFamily="34" charset="0"/>
              <a:ea typeface="Verdana" panose="020B0604030504040204" pitchFamily="34" charset="0"/>
            </a:rPr>
            <a:t>Neztwerk</a:t>
          </a:r>
          <a:endParaRPr lang="de-AT" sz="14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0CE56D2-705C-401D-B58F-214349AFFD3F}" type="parTrans" cxnId="{5721DCA5-7002-4F95-AB3D-6ED3799E5555}">
      <dgm:prSet/>
      <dgm:spPr/>
      <dgm:t>
        <a:bodyPr/>
        <a:lstStyle/>
        <a:p>
          <a:endParaRPr lang="de-AT"/>
        </a:p>
      </dgm:t>
    </dgm:pt>
    <dgm:pt modelId="{D951E438-22E4-47C8-BD38-5D44A1DA3B69}" type="sibTrans" cxnId="{5721DCA5-7002-4F95-AB3D-6ED3799E5555}">
      <dgm:prSet/>
      <dgm:spPr/>
      <dgm:t>
        <a:bodyPr/>
        <a:lstStyle/>
        <a:p>
          <a:endParaRPr lang="de-AT"/>
        </a:p>
      </dgm:t>
    </dgm:pt>
    <dgm:pt modelId="{907FB51F-3058-4823-8DDC-2157E8FDAEB1}">
      <dgm:prSet phldrT="[Text]" phldr="0" custT="1"/>
      <dgm:spPr/>
      <dgm:t>
        <a:bodyPr/>
        <a:lstStyle/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Hausarzt, Neurologe, Psychiater</a:t>
          </a:r>
        </a:p>
      </dgm:t>
    </dgm:pt>
    <dgm:pt modelId="{DDF0E881-BA4C-4B93-B253-0572492F28C1}" type="parTrans" cxnId="{7A2E5486-B851-4C43-95BF-9F944EAD9B14}">
      <dgm:prSet/>
      <dgm:spPr/>
      <dgm:t>
        <a:bodyPr/>
        <a:lstStyle/>
        <a:p>
          <a:endParaRPr lang="de-AT"/>
        </a:p>
      </dgm:t>
    </dgm:pt>
    <dgm:pt modelId="{340D8E6A-B444-473A-8FBA-3F48AD4F9533}" type="sibTrans" cxnId="{7A2E5486-B851-4C43-95BF-9F944EAD9B14}">
      <dgm:prSet/>
      <dgm:spPr/>
      <dgm:t>
        <a:bodyPr/>
        <a:lstStyle/>
        <a:p>
          <a:endParaRPr lang="de-AT"/>
        </a:p>
      </dgm:t>
    </dgm:pt>
    <dgm:pt modelId="{19B3AE65-07C8-4495-A83E-ABF7F6CC9D3F}">
      <dgm:prSet phldrT="[Text]" phldr="0" custT="1"/>
      <dgm:spPr/>
      <dgm:t>
        <a:bodyPr/>
        <a:lstStyle/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Familie, Nachbarn Zugehörige, Freunde</a:t>
          </a:r>
        </a:p>
        <a:p>
          <a:endParaRPr lang="de-AT" sz="1100" dirty="0"/>
        </a:p>
      </dgm:t>
    </dgm:pt>
    <dgm:pt modelId="{9EFCC74C-23F5-4394-96C7-4468D40477CC}" type="parTrans" cxnId="{6F88EFDE-B632-4D6A-9111-755C5E721CAD}">
      <dgm:prSet/>
      <dgm:spPr/>
      <dgm:t>
        <a:bodyPr/>
        <a:lstStyle/>
        <a:p>
          <a:endParaRPr lang="de-AT"/>
        </a:p>
      </dgm:t>
    </dgm:pt>
    <dgm:pt modelId="{7BBD85DC-522F-42DA-82EE-448832804E6C}" type="sibTrans" cxnId="{6F88EFDE-B632-4D6A-9111-755C5E721CAD}">
      <dgm:prSet/>
      <dgm:spPr/>
      <dgm:t>
        <a:bodyPr/>
        <a:lstStyle/>
        <a:p>
          <a:endParaRPr lang="de-AT"/>
        </a:p>
      </dgm:t>
    </dgm:pt>
    <dgm:pt modelId="{A9F79DC9-B16B-425A-91EC-137D3870731D}">
      <dgm:prSet phldrT="[Text]" phldr="0" custT="1"/>
      <dgm:spPr/>
      <dgm:t>
        <a:bodyPr/>
        <a:lstStyle/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Alltagsbegleitung Heimhilfe Tageszentrum, 24 Stundenbetreuung Pflegeheim</a:t>
          </a:r>
        </a:p>
      </dgm:t>
    </dgm:pt>
    <dgm:pt modelId="{C8478191-3024-4A5A-BF76-63B7AA207C57}" type="parTrans" cxnId="{F7C9102A-2995-4393-AAF2-0E03D7D39C34}">
      <dgm:prSet/>
      <dgm:spPr/>
      <dgm:t>
        <a:bodyPr/>
        <a:lstStyle/>
        <a:p>
          <a:endParaRPr lang="de-AT"/>
        </a:p>
      </dgm:t>
    </dgm:pt>
    <dgm:pt modelId="{D5DAF57F-C0F5-4498-940A-DA5BE10A9E40}" type="sibTrans" cxnId="{F7C9102A-2995-4393-AAF2-0E03D7D39C34}">
      <dgm:prSet/>
      <dgm:spPr/>
      <dgm:t>
        <a:bodyPr/>
        <a:lstStyle/>
        <a:p>
          <a:endParaRPr lang="de-AT"/>
        </a:p>
      </dgm:t>
    </dgm:pt>
    <dgm:pt modelId="{A8729873-1D0B-4B29-BE5D-945ECA4D8F7B}">
      <dgm:prSet phldrT="[Text]" phldr="0" custT="1"/>
      <dgm:spPr/>
      <dgm:t>
        <a:bodyPr/>
        <a:lstStyle/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Nachbarschaftszentrum</a:t>
          </a:r>
        </a:p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Religiöse Gemeinschaft</a:t>
          </a:r>
        </a:p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Selbsthilfegruppe</a:t>
          </a:r>
        </a:p>
      </dgm:t>
    </dgm:pt>
    <dgm:pt modelId="{6875F3D6-EFEE-4CF8-8870-B9FB5A1C1801}" type="parTrans" cxnId="{F856C94C-D19E-4E4F-854C-BEE9B7AFEC6B}">
      <dgm:prSet/>
      <dgm:spPr/>
      <dgm:t>
        <a:bodyPr/>
        <a:lstStyle/>
        <a:p>
          <a:endParaRPr lang="de-AT"/>
        </a:p>
      </dgm:t>
    </dgm:pt>
    <dgm:pt modelId="{FDDA55B9-34DA-4C23-9918-8BC37EC52485}" type="sibTrans" cxnId="{F856C94C-D19E-4E4F-854C-BEE9B7AFEC6B}">
      <dgm:prSet/>
      <dgm:spPr/>
      <dgm:t>
        <a:bodyPr/>
        <a:lstStyle/>
        <a:p>
          <a:endParaRPr lang="de-AT"/>
        </a:p>
      </dgm:t>
    </dgm:pt>
    <dgm:pt modelId="{3A4E81E5-CCC8-4877-ADBD-059B3BEA7E3F}">
      <dgm:prSet phldrT="[Text]" phldr="0" custT="1"/>
      <dgm:spPr/>
      <dgm:t>
        <a:bodyPr/>
        <a:lstStyle/>
        <a:p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SOPHA, Caritas, Volkshilfe, Community </a:t>
          </a:r>
          <a:r>
            <a:rPr lang="de-AT" sz="1200" dirty="0" err="1">
              <a:latin typeface="Verdana" panose="020B0604030504040204" pitchFamily="34" charset="0"/>
              <a:ea typeface="Verdana" panose="020B0604030504040204" pitchFamily="34" charset="0"/>
            </a:rPr>
            <a:t>Nurses</a:t>
          </a:r>
          <a:r>
            <a:rPr lang="de-AT" sz="1200" dirty="0">
              <a:latin typeface="Verdana" panose="020B0604030504040204" pitchFamily="34" charset="0"/>
              <a:ea typeface="Verdana" panose="020B0604030504040204" pitchFamily="34" charset="0"/>
            </a:rPr>
            <a:t>, Pflegedrehscheibe, Steirische Alzheimer Hilfe (Salz), </a:t>
          </a:r>
          <a:r>
            <a:rPr lang="de-AT" sz="1200" dirty="0" err="1">
              <a:latin typeface="Verdana" panose="020B0604030504040204" pitchFamily="34" charset="0"/>
              <a:ea typeface="Verdana" panose="020B0604030504040204" pitchFamily="34" charset="0"/>
            </a:rPr>
            <a:t>needs</a:t>
          </a:r>
          <a:endParaRPr lang="de-AT" sz="12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D0167EA-5F7D-4FF8-BFFD-BC81342AECF3}" type="parTrans" cxnId="{C04C2D88-3CEF-42F7-B07F-CE7379C81A6F}">
      <dgm:prSet/>
      <dgm:spPr/>
      <dgm:t>
        <a:bodyPr/>
        <a:lstStyle/>
        <a:p>
          <a:endParaRPr lang="de-AT"/>
        </a:p>
      </dgm:t>
    </dgm:pt>
    <dgm:pt modelId="{65BE3CEB-E526-41EF-BE0F-C7F434C2D68C}" type="sibTrans" cxnId="{C04C2D88-3CEF-42F7-B07F-CE7379C81A6F}">
      <dgm:prSet/>
      <dgm:spPr/>
      <dgm:t>
        <a:bodyPr/>
        <a:lstStyle/>
        <a:p>
          <a:endParaRPr lang="de-AT"/>
        </a:p>
      </dgm:t>
    </dgm:pt>
    <dgm:pt modelId="{544D66FD-E4FF-4109-91BF-4B2EA7802A9F}" type="pres">
      <dgm:prSet presAssocID="{DC59F62F-2E34-4D91-8EFA-6C929CF1A36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0B041C-DE81-4DF7-90FC-F7C32489C39E}" type="pres">
      <dgm:prSet presAssocID="{BE8DD526-9E6C-4F34-99DC-FD4FE8CD85EF}" presName="centerShape" presStyleLbl="node0" presStyleIdx="0" presStyleCnt="1"/>
      <dgm:spPr/>
    </dgm:pt>
    <dgm:pt modelId="{50CB6D23-EF26-491C-BC69-D499985E1125}" type="pres">
      <dgm:prSet presAssocID="{DDF0E881-BA4C-4B93-B253-0572492F28C1}" presName="parTrans" presStyleLbl="bgSibTrans2D1" presStyleIdx="0" presStyleCnt="5"/>
      <dgm:spPr/>
    </dgm:pt>
    <dgm:pt modelId="{3308EC72-BDDE-4430-8B6F-70A34C0C79F8}" type="pres">
      <dgm:prSet presAssocID="{907FB51F-3058-4823-8DDC-2157E8FDAEB1}" presName="node" presStyleLbl="node1" presStyleIdx="0" presStyleCnt="5">
        <dgm:presLayoutVars>
          <dgm:bulletEnabled val="1"/>
        </dgm:presLayoutVars>
      </dgm:prSet>
      <dgm:spPr/>
    </dgm:pt>
    <dgm:pt modelId="{9710C158-5A30-4F46-A957-9858CB471C93}" type="pres">
      <dgm:prSet presAssocID="{9EFCC74C-23F5-4394-96C7-4468D40477CC}" presName="parTrans" presStyleLbl="bgSibTrans2D1" presStyleIdx="1" presStyleCnt="5"/>
      <dgm:spPr/>
    </dgm:pt>
    <dgm:pt modelId="{BA6EA853-7AF9-4934-AD7A-AB38E5905624}" type="pres">
      <dgm:prSet presAssocID="{19B3AE65-07C8-4495-A83E-ABF7F6CC9D3F}" presName="node" presStyleLbl="node1" presStyleIdx="1" presStyleCnt="5">
        <dgm:presLayoutVars>
          <dgm:bulletEnabled val="1"/>
        </dgm:presLayoutVars>
      </dgm:prSet>
      <dgm:spPr/>
    </dgm:pt>
    <dgm:pt modelId="{2E606574-2FF9-463F-98E6-2D3FF23C04A0}" type="pres">
      <dgm:prSet presAssocID="{C8478191-3024-4A5A-BF76-63B7AA207C57}" presName="parTrans" presStyleLbl="bgSibTrans2D1" presStyleIdx="2" presStyleCnt="5"/>
      <dgm:spPr/>
    </dgm:pt>
    <dgm:pt modelId="{DB0B982B-364F-4DD8-BD26-8086FD685191}" type="pres">
      <dgm:prSet presAssocID="{A9F79DC9-B16B-425A-91EC-137D3870731D}" presName="node" presStyleLbl="node1" presStyleIdx="2" presStyleCnt="5">
        <dgm:presLayoutVars>
          <dgm:bulletEnabled val="1"/>
        </dgm:presLayoutVars>
      </dgm:prSet>
      <dgm:spPr/>
    </dgm:pt>
    <dgm:pt modelId="{EE6B2F5E-D816-465A-9011-C15B96B969D7}" type="pres">
      <dgm:prSet presAssocID="{6875F3D6-EFEE-4CF8-8870-B9FB5A1C1801}" presName="parTrans" presStyleLbl="bgSibTrans2D1" presStyleIdx="3" presStyleCnt="5"/>
      <dgm:spPr/>
    </dgm:pt>
    <dgm:pt modelId="{4A6CCB37-C85B-4020-AE72-E539F8A8E0EB}" type="pres">
      <dgm:prSet presAssocID="{A8729873-1D0B-4B29-BE5D-945ECA4D8F7B}" presName="node" presStyleLbl="node1" presStyleIdx="3" presStyleCnt="5">
        <dgm:presLayoutVars>
          <dgm:bulletEnabled val="1"/>
        </dgm:presLayoutVars>
      </dgm:prSet>
      <dgm:spPr/>
    </dgm:pt>
    <dgm:pt modelId="{1BAAC3EB-59BB-4048-A2BA-60AC2A23477D}" type="pres">
      <dgm:prSet presAssocID="{7D0167EA-5F7D-4FF8-BFFD-BC81342AECF3}" presName="parTrans" presStyleLbl="bgSibTrans2D1" presStyleIdx="4" presStyleCnt="5"/>
      <dgm:spPr/>
    </dgm:pt>
    <dgm:pt modelId="{E4C9BB7E-03A2-418D-A538-D5C3226492FC}" type="pres">
      <dgm:prSet presAssocID="{3A4E81E5-CCC8-4877-ADBD-059B3BEA7E3F}" presName="node" presStyleLbl="node1" presStyleIdx="4" presStyleCnt="5">
        <dgm:presLayoutVars>
          <dgm:bulletEnabled val="1"/>
        </dgm:presLayoutVars>
      </dgm:prSet>
      <dgm:spPr/>
    </dgm:pt>
  </dgm:ptLst>
  <dgm:cxnLst>
    <dgm:cxn modelId="{F7C9102A-2995-4393-AAF2-0E03D7D39C34}" srcId="{BE8DD526-9E6C-4F34-99DC-FD4FE8CD85EF}" destId="{A9F79DC9-B16B-425A-91EC-137D3870731D}" srcOrd="2" destOrd="0" parTransId="{C8478191-3024-4A5A-BF76-63B7AA207C57}" sibTransId="{D5DAF57F-C0F5-4498-940A-DA5BE10A9E40}"/>
    <dgm:cxn modelId="{851F772D-6AC9-4156-BED5-7ACAC147CD18}" type="presOf" srcId="{6875F3D6-EFEE-4CF8-8870-B9FB5A1C1801}" destId="{EE6B2F5E-D816-465A-9011-C15B96B969D7}" srcOrd="0" destOrd="0" presId="urn:microsoft.com/office/officeart/2005/8/layout/radial4"/>
    <dgm:cxn modelId="{F90D715F-6635-422F-91DE-AFC8878C3C5D}" type="presOf" srcId="{7D0167EA-5F7D-4FF8-BFFD-BC81342AECF3}" destId="{1BAAC3EB-59BB-4048-A2BA-60AC2A23477D}" srcOrd="0" destOrd="0" presId="urn:microsoft.com/office/officeart/2005/8/layout/radial4"/>
    <dgm:cxn modelId="{0F7D064C-7B75-4BF6-8F25-C8B97F312D39}" type="presOf" srcId="{C8478191-3024-4A5A-BF76-63B7AA207C57}" destId="{2E606574-2FF9-463F-98E6-2D3FF23C04A0}" srcOrd="0" destOrd="0" presId="urn:microsoft.com/office/officeart/2005/8/layout/radial4"/>
    <dgm:cxn modelId="{F856C94C-D19E-4E4F-854C-BEE9B7AFEC6B}" srcId="{BE8DD526-9E6C-4F34-99DC-FD4FE8CD85EF}" destId="{A8729873-1D0B-4B29-BE5D-945ECA4D8F7B}" srcOrd="3" destOrd="0" parTransId="{6875F3D6-EFEE-4CF8-8870-B9FB5A1C1801}" sibTransId="{FDDA55B9-34DA-4C23-9918-8BC37EC52485}"/>
    <dgm:cxn modelId="{BC3B1154-7A33-4D14-90D7-A9E151EA9CB7}" type="presOf" srcId="{A8729873-1D0B-4B29-BE5D-945ECA4D8F7B}" destId="{4A6CCB37-C85B-4020-AE72-E539F8A8E0EB}" srcOrd="0" destOrd="0" presId="urn:microsoft.com/office/officeart/2005/8/layout/radial4"/>
    <dgm:cxn modelId="{00CAF87E-5EE8-49CD-8A5F-5B49E2C52500}" type="presOf" srcId="{9EFCC74C-23F5-4394-96C7-4468D40477CC}" destId="{9710C158-5A30-4F46-A957-9858CB471C93}" srcOrd="0" destOrd="0" presId="urn:microsoft.com/office/officeart/2005/8/layout/radial4"/>
    <dgm:cxn modelId="{B3DD6385-3684-4A81-BFE6-EE59E50E1355}" type="presOf" srcId="{19B3AE65-07C8-4495-A83E-ABF7F6CC9D3F}" destId="{BA6EA853-7AF9-4934-AD7A-AB38E5905624}" srcOrd="0" destOrd="0" presId="urn:microsoft.com/office/officeart/2005/8/layout/radial4"/>
    <dgm:cxn modelId="{7A2E5486-B851-4C43-95BF-9F944EAD9B14}" srcId="{BE8DD526-9E6C-4F34-99DC-FD4FE8CD85EF}" destId="{907FB51F-3058-4823-8DDC-2157E8FDAEB1}" srcOrd="0" destOrd="0" parTransId="{DDF0E881-BA4C-4B93-B253-0572492F28C1}" sibTransId="{340D8E6A-B444-473A-8FBA-3F48AD4F9533}"/>
    <dgm:cxn modelId="{C04C2D88-3CEF-42F7-B07F-CE7379C81A6F}" srcId="{BE8DD526-9E6C-4F34-99DC-FD4FE8CD85EF}" destId="{3A4E81E5-CCC8-4877-ADBD-059B3BEA7E3F}" srcOrd="4" destOrd="0" parTransId="{7D0167EA-5F7D-4FF8-BFFD-BC81342AECF3}" sibTransId="{65BE3CEB-E526-41EF-BE0F-C7F434C2D68C}"/>
    <dgm:cxn modelId="{5721DCA5-7002-4F95-AB3D-6ED3799E5555}" srcId="{DC59F62F-2E34-4D91-8EFA-6C929CF1A366}" destId="{BE8DD526-9E6C-4F34-99DC-FD4FE8CD85EF}" srcOrd="0" destOrd="0" parTransId="{30CE56D2-705C-401D-B58F-214349AFFD3F}" sibTransId="{D951E438-22E4-47C8-BD38-5D44A1DA3B69}"/>
    <dgm:cxn modelId="{F6D75FA6-320D-45AA-80F3-CB3A90D10902}" type="presOf" srcId="{BE8DD526-9E6C-4F34-99DC-FD4FE8CD85EF}" destId="{B20B041C-DE81-4DF7-90FC-F7C32489C39E}" srcOrd="0" destOrd="0" presId="urn:microsoft.com/office/officeart/2005/8/layout/radial4"/>
    <dgm:cxn modelId="{8F54ABC6-C2F1-4182-9DF1-A57F6E39A978}" type="presOf" srcId="{DC59F62F-2E34-4D91-8EFA-6C929CF1A366}" destId="{544D66FD-E4FF-4109-91BF-4B2EA7802A9F}" srcOrd="0" destOrd="0" presId="urn:microsoft.com/office/officeart/2005/8/layout/radial4"/>
    <dgm:cxn modelId="{E39010CB-9E00-49D0-A34B-21C7D36E4981}" type="presOf" srcId="{3A4E81E5-CCC8-4877-ADBD-059B3BEA7E3F}" destId="{E4C9BB7E-03A2-418D-A538-D5C3226492FC}" srcOrd="0" destOrd="0" presId="urn:microsoft.com/office/officeart/2005/8/layout/radial4"/>
    <dgm:cxn modelId="{6F88EFDE-B632-4D6A-9111-755C5E721CAD}" srcId="{BE8DD526-9E6C-4F34-99DC-FD4FE8CD85EF}" destId="{19B3AE65-07C8-4495-A83E-ABF7F6CC9D3F}" srcOrd="1" destOrd="0" parTransId="{9EFCC74C-23F5-4394-96C7-4468D40477CC}" sibTransId="{7BBD85DC-522F-42DA-82EE-448832804E6C}"/>
    <dgm:cxn modelId="{2EB27AF3-4D69-41BF-A30F-BBCEF7027D89}" type="presOf" srcId="{DDF0E881-BA4C-4B93-B253-0572492F28C1}" destId="{50CB6D23-EF26-491C-BC69-D499985E1125}" srcOrd="0" destOrd="0" presId="urn:microsoft.com/office/officeart/2005/8/layout/radial4"/>
    <dgm:cxn modelId="{BE29F0F3-C9C0-4180-867B-7015AE7A3DD0}" type="presOf" srcId="{A9F79DC9-B16B-425A-91EC-137D3870731D}" destId="{DB0B982B-364F-4DD8-BD26-8086FD685191}" srcOrd="0" destOrd="0" presId="urn:microsoft.com/office/officeart/2005/8/layout/radial4"/>
    <dgm:cxn modelId="{EE44ACF4-A95C-446B-8BE2-330F8174C19C}" type="presOf" srcId="{907FB51F-3058-4823-8DDC-2157E8FDAEB1}" destId="{3308EC72-BDDE-4430-8B6F-70A34C0C79F8}" srcOrd="0" destOrd="0" presId="urn:microsoft.com/office/officeart/2005/8/layout/radial4"/>
    <dgm:cxn modelId="{4FA1454C-B8FC-450C-9EC7-0A27C32C1864}" type="presParOf" srcId="{544D66FD-E4FF-4109-91BF-4B2EA7802A9F}" destId="{B20B041C-DE81-4DF7-90FC-F7C32489C39E}" srcOrd="0" destOrd="0" presId="urn:microsoft.com/office/officeart/2005/8/layout/radial4"/>
    <dgm:cxn modelId="{FF6C079C-FB40-405A-B9B7-ABBA3AC1CE3E}" type="presParOf" srcId="{544D66FD-E4FF-4109-91BF-4B2EA7802A9F}" destId="{50CB6D23-EF26-491C-BC69-D499985E1125}" srcOrd="1" destOrd="0" presId="urn:microsoft.com/office/officeart/2005/8/layout/radial4"/>
    <dgm:cxn modelId="{D8FD1DEE-CCBE-443F-9075-6DF63C6D9E70}" type="presParOf" srcId="{544D66FD-E4FF-4109-91BF-4B2EA7802A9F}" destId="{3308EC72-BDDE-4430-8B6F-70A34C0C79F8}" srcOrd="2" destOrd="0" presId="urn:microsoft.com/office/officeart/2005/8/layout/radial4"/>
    <dgm:cxn modelId="{AC504FD0-3D1F-4176-B7FE-6368DE875107}" type="presParOf" srcId="{544D66FD-E4FF-4109-91BF-4B2EA7802A9F}" destId="{9710C158-5A30-4F46-A957-9858CB471C93}" srcOrd="3" destOrd="0" presId="urn:microsoft.com/office/officeart/2005/8/layout/radial4"/>
    <dgm:cxn modelId="{8E494DAC-291E-40F6-9A32-C18D2C0B1EB3}" type="presParOf" srcId="{544D66FD-E4FF-4109-91BF-4B2EA7802A9F}" destId="{BA6EA853-7AF9-4934-AD7A-AB38E5905624}" srcOrd="4" destOrd="0" presId="urn:microsoft.com/office/officeart/2005/8/layout/radial4"/>
    <dgm:cxn modelId="{3B658773-7DBC-4D8D-A45A-026BBD4BDE8D}" type="presParOf" srcId="{544D66FD-E4FF-4109-91BF-4B2EA7802A9F}" destId="{2E606574-2FF9-463F-98E6-2D3FF23C04A0}" srcOrd="5" destOrd="0" presId="urn:microsoft.com/office/officeart/2005/8/layout/radial4"/>
    <dgm:cxn modelId="{C6175E00-255E-438E-BC7D-6C4790B96FBE}" type="presParOf" srcId="{544D66FD-E4FF-4109-91BF-4B2EA7802A9F}" destId="{DB0B982B-364F-4DD8-BD26-8086FD685191}" srcOrd="6" destOrd="0" presId="urn:microsoft.com/office/officeart/2005/8/layout/radial4"/>
    <dgm:cxn modelId="{A41498A2-C6D0-462A-B0AF-DB95C4E8DC68}" type="presParOf" srcId="{544D66FD-E4FF-4109-91BF-4B2EA7802A9F}" destId="{EE6B2F5E-D816-465A-9011-C15B96B969D7}" srcOrd="7" destOrd="0" presId="urn:microsoft.com/office/officeart/2005/8/layout/radial4"/>
    <dgm:cxn modelId="{50A6D8CA-E743-4A97-AB81-DF547949DC07}" type="presParOf" srcId="{544D66FD-E4FF-4109-91BF-4B2EA7802A9F}" destId="{4A6CCB37-C85B-4020-AE72-E539F8A8E0EB}" srcOrd="8" destOrd="0" presId="urn:microsoft.com/office/officeart/2005/8/layout/radial4"/>
    <dgm:cxn modelId="{30BFDBF6-4F36-4D50-A4EE-77976C232687}" type="presParOf" srcId="{544D66FD-E4FF-4109-91BF-4B2EA7802A9F}" destId="{1BAAC3EB-59BB-4048-A2BA-60AC2A23477D}" srcOrd="9" destOrd="0" presId="urn:microsoft.com/office/officeart/2005/8/layout/radial4"/>
    <dgm:cxn modelId="{A2DABFA0-64E7-4AE5-A9B6-FC0AD87DC315}" type="presParOf" srcId="{544D66FD-E4FF-4109-91BF-4B2EA7802A9F}" destId="{E4C9BB7E-03A2-418D-A538-D5C3226492FC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9D6069-C0E0-4771-8C10-9D855D26737D}" type="doc">
      <dgm:prSet loTypeId="urn:microsoft.com/office/officeart/2005/8/layout/default" loCatId="list" qsTypeId="urn:microsoft.com/office/officeart/2005/8/quickstyle/simple1#14" qsCatId="simple" csTypeId="urn:microsoft.com/office/officeart/2005/8/colors/colorful1#10" csCatId="colorful" phldr="1"/>
      <dgm:spPr/>
      <dgm:t>
        <a:bodyPr/>
        <a:lstStyle/>
        <a:p>
          <a:endParaRPr lang="en-US"/>
        </a:p>
      </dgm:t>
    </dgm:pt>
    <dgm:pt modelId="{E69D1A8C-7CB0-45AB-8790-408FD4F71F23}" type="pres">
      <dgm:prSet presAssocID="{589D6069-C0E0-4771-8C10-9D855D26737D}" presName="diagram" presStyleCnt="0">
        <dgm:presLayoutVars>
          <dgm:dir/>
          <dgm:resizeHandles val="exact"/>
        </dgm:presLayoutVars>
      </dgm:prSet>
      <dgm:spPr/>
    </dgm:pt>
  </dgm:ptLst>
  <dgm:cxnLst>
    <dgm:cxn modelId="{D343C077-0C15-4DFC-A68E-0D9EAC148006}" type="presOf" srcId="{589D6069-C0E0-4771-8C10-9D855D26737D}" destId="{E69D1A8C-7CB0-45AB-8790-408FD4F71F23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B041C-DE81-4DF7-90FC-F7C32489C39E}">
      <dsp:nvSpPr>
        <dsp:cNvPr id="0" name=""/>
        <dsp:cNvSpPr/>
      </dsp:nvSpPr>
      <dsp:spPr>
        <a:xfrm>
          <a:off x="3823247" y="3697523"/>
          <a:ext cx="2649648" cy="26496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 err="1">
              <a:latin typeface="Verdana" panose="020B0604030504040204" pitchFamily="34" charset="0"/>
              <a:ea typeface="Verdana" panose="020B0604030504040204" pitchFamily="34" charset="0"/>
            </a:rPr>
            <a:t>Demenzerkran-kung</a:t>
          </a:r>
          <a:r>
            <a:rPr lang="de-AT" sz="1400" kern="1200" dirty="0">
              <a:latin typeface="Verdana" panose="020B0604030504040204" pitchFamily="34" charset="0"/>
              <a:ea typeface="Verdana" panose="020B0604030504040204" pitchFamily="34" charset="0"/>
            </a:rPr>
            <a:t> braucht ein </a:t>
          </a:r>
          <a:r>
            <a:rPr lang="de-AT" sz="1400" kern="1200" dirty="0" err="1">
              <a:latin typeface="Verdana" panose="020B0604030504040204" pitchFamily="34" charset="0"/>
              <a:ea typeface="Verdana" panose="020B0604030504040204" pitchFamily="34" charset="0"/>
            </a:rPr>
            <a:t>Neztwerk</a:t>
          </a:r>
          <a:endParaRPr lang="de-AT" sz="14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211279" y="4085555"/>
        <a:ext cx="1873584" cy="1873584"/>
      </dsp:txXfrm>
    </dsp:sp>
    <dsp:sp modelId="{50CB6D23-EF26-491C-BC69-D499985E1125}">
      <dsp:nvSpPr>
        <dsp:cNvPr id="0" name=""/>
        <dsp:cNvSpPr/>
      </dsp:nvSpPr>
      <dsp:spPr>
        <a:xfrm rot="10800000">
          <a:off x="1259371" y="4644772"/>
          <a:ext cx="2422863" cy="75514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08EC72-BDDE-4430-8B6F-70A34C0C79F8}">
      <dsp:nvSpPr>
        <dsp:cNvPr id="0" name=""/>
        <dsp:cNvSpPr/>
      </dsp:nvSpPr>
      <dsp:spPr>
        <a:xfrm>
          <a:off x="788" y="4015481"/>
          <a:ext cx="2517165" cy="201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Hausarzt, Neurologe, Psychiater</a:t>
          </a:r>
        </a:p>
      </dsp:txBody>
      <dsp:txXfrm>
        <a:off x="59768" y="4074461"/>
        <a:ext cx="2399205" cy="1895772"/>
      </dsp:txXfrm>
    </dsp:sp>
    <dsp:sp modelId="{9710C158-5A30-4F46-A957-9858CB471C93}">
      <dsp:nvSpPr>
        <dsp:cNvPr id="0" name=""/>
        <dsp:cNvSpPr/>
      </dsp:nvSpPr>
      <dsp:spPr>
        <a:xfrm rot="13500000">
          <a:off x="2043525" y="2751657"/>
          <a:ext cx="2422863" cy="75514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6EA853-7AF9-4934-AD7A-AB38E5905624}">
      <dsp:nvSpPr>
        <dsp:cNvPr id="0" name=""/>
        <dsp:cNvSpPr/>
      </dsp:nvSpPr>
      <dsp:spPr>
        <a:xfrm>
          <a:off x="1139762" y="1265754"/>
          <a:ext cx="2517165" cy="201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Familie, Nachbarn Zugehörige, Freunde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1100" kern="1200" dirty="0"/>
        </a:p>
      </dsp:txBody>
      <dsp:txXfrm>
        <a:off x="1198742" y="1324734"/>
        <a:ext cx="2399205" cy="1895772"/>
      </dsp:txXfrm>
    </dsp:sp>
    <dsp:sp modelId="{2E606574-2FF9-463F-98E6-2D3FF23C04A0}">
      <dsp:nvSpPr>
        <dsp:cNvPr id="0" name=""/>
        <dsp:cNvSpPr/>
      </dsp:nvSpPr>
      <dsp:spPr>
        <a:xfrm rot="16200000">
          <a:off x="3936640" y="1967503"/>
          <a:ext cx="2422863" cy="75514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0B982B-364F-4DD8-BD26-8086FD685191}">
      <dsp:nvSpPr>
        <dsp:cNvPr id="0" name=""/>
        <dsp:cNvSpPr/>
      </dsp:nvSpPr>
      <dsp:spPr>
        <a:xfrm>
          <a:off x="3889489" y="126780"/>
          <a:ext cx="2517165" cy="201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Alltagsbegleitung Heimhilfe Tageszentrum, 24 Stundenbetreuung Pflegeheim</a:t>
          </a:r>
        </a:p>
      </dsp:txBody>
      <dsp:txXfrm>
        <a:off x="3948469" y="185760"/>
        <a:ext cx="2399205" cy="1895772"/>
      </dsp:txXfrm>
    </dsp:sp>
    <dsp:sp modelId="{EE6B2F5E-D816-465A-9011-C15B96B969D7}">
      <dsp:nvSpPr>
        <dsp:cNvPr id="0" name=""/>
        <dsp:cNvSpPr/>
      </dsp:nvSpPr>
      <dsp:spPr>
        <a:xfrm rot="18900000">
          <a:off x="5829755" y="2751657"/>
          <a:ext cx="2422863" cy="75514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6CCB37-C85B-4020-AE72-E539F8A8E0EB}">
      <dsp:nvSpPr>
        <dsp:cNvPr id="0" name=""/>
        <dsp:cNvSpPr/>
      </dsp:nvSpPr>
      <dsp:spPr>
        <a:xfrm>
          <a:off x="6639215" y="1265754"/>
          <a:ext cx="2517165" cy="201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Nachbarschaftszentrum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Religiöse Gemeinschaft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Selbsthilfegruppe</a:t>
          </a:r>
        </a:p>
      </dsp:txBody>
      <dsp:txXfrm>
        <a:off x="6698195" y="1324734"/>
        <a:ext cx="2399205" cy="1895772"/>
      </dsp:txXfrm>
    </dsp:sp>
    <dsp:sp modelId="{1BAAC3EB-59BB-4048-A2BA-60AC2A23477D}">
      <dsp:nvSpPr>
        <dsp:cNvPr id="0" name=""/>
        <dsp:cNvSpPr/>
      </dsp:nvSpPr>
      <dsp:spPr>
        <a:xfrm>
          <a:off x="6613909" y="4644772"/>
          <a:ext cx="2422863" cy="75514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C9BB7E-03A2-418D-A538-D5C3226492FC}">
      <dsp:nvSpPr>
        <dsp:cNvPr id="0" name=""/>
        <dsp:cNvSpPr/>
      </dsp:nvSpPr>
      <dsp:spPr>
        <a:xfrm>
          <a:off x="7778189" y="4015481"/>
          <a:ext cx="2517165" cy="20137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SOPHA, Caritas, Volkshilfe, Community </a:t>
          </a:r>
          <a:r>
            <a:rPr lang="de-AT" sz="1200" kern="1200" dirty="0" err="1">
              <a:latin typeface="Verdana" panose="020B0604030504040204" pitchFamily="34" charset="0"/>
              <a:ea typeface="Verdana" panose="020B0604030504040204" pitchFamily="34" charset="0"/>
            </a:rPr>
            <a:t>Nurses</a:t>
          </a:r>
          <a:r>
            <a:rPr lang="de-AT" sz="1200" kern="1200" dirty="0">
              <a:latin typeface="Verdana" panose="020B0604030504040204" pitchFamily="34" charset="0"/>
              <a:ea typeface="Verdana" panose="020B0604030504040204" pitchFamily="34" charset="0"/>
            </a:rPr>
            <a:t>, Pflegedrehscheibe, Steirische Alzheimer Hilfe (Salz), </a:t>
          </a:r>
          <a:r>
            <a:rPr lang="de-AT" sz="1200" kern="1200" dirty="0" err="1">
              <a:latin typeface="Verdana" panose="020B0604030504040204" pitchFamily="34" charset="0"/>
              <a:ea typeface="Verdana" panose="020B0604030504040204" pitchFamily="34" charset="0"/>
            </a:rPr>
            <a:t>needs</a:t>
          </a:r>
          <a:endParaRPr lang="de-AT" sz="12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7837169" y="4074461"/>
        <a:ext cx="2399205" cy="18957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478EA-BC0F-411E-BCA0-C1B92EEB40F8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BEA6F-A253-4B99-AFA8-A03C51DF578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73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>
              <a:latin typeface="Caveat brush" panose="020F0502020204030204" pitchFamily="2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BEA6F-A253-4B99-AFA8-A03C51DF578D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4091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BEA6F-A253-4B99-AFA8-A03C51DF578D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9767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92DAA-FFDA-B78E-1744-FD7D0A460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CDEED08-1338-B811-E44A-8AEC3BD14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3599701-B64D-0AA7-CC65-5EA8593B1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18198CC-F796-39EA-C138-674EEF53D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BEA6F-A253-4B99-AFA8-A03C51DF578D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8429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BEA6F-A253-4B99-AFA8-A03C51DF578D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3672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BEA6F-A253-4B99-AFA8-A03C51DF578D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50387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BEA6F-A253-4B99-AFA8-A03C51DF578D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6899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281EA-5FBD-E6DF-B513-F28C270D4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646AF2-181C-C788-CF81-F4690B24E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1BF115-18FE-49B8-8871-AF2E62057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28CF3E-4763-C3D5-6A2B-A18DE3FB0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57F445-7DB1-6C5C-51F1-6F61C6F8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065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913A1-BF4E-2F97-8450-F0CC837D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096320-D45E-CA25-8D0B-8EE1AAE65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794571-DDED-81FD-58EC-FE07CF008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C9A120-4CE7-36A8-B2F0-1AFECAAF6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58C0E1-81FB-7C27-27CD-374F4D85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974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17BE6-B9AE-CDB7-19E4-21CF70E5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EE1065-8027-CB54-56C7-EA06F2CB5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305280-5F9F-5B91-0816-E6D0F58F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D7B43D-983D-1A83-A317-DDBD14FF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642134-7283-D97C-575A-2FC6E7689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821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344AD3-0D4F-7C12-A552-15EEF2E00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A6B195-2C56-B04E-61FA-8DDB260DDC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3A4DB9-885E-1D17-13D3-673BEF919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180D6F4-B880-6FAB-FC81-986B79365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596195-041E-86B3-444C-277BA5F82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050559-A6A9-6B5B-F562-5C892709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403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A7E79-15E7-586B-6BBB-4C1D07242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CD8C0E-3804-BEB1-68F5-C7B05B67B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A723BF-1384-4DD1-2140-20B2F2A76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9F89D91-A1E6-48E3-6E18-C86D4C8173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708A43-DB52-2EDB-C739-0642C2313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44D6411-4BE4-F8F3-072D-5423C7C9F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6E39FA-F14F-ECE9-A444-E78B811A3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D30F86F-17A6-A216-F25E-71FBBEE5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76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E7ECA5-326B-59EC-FED7-9AFDF56A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BA1917-93BC-31B7-AE1B-980A977D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EEE232A-211D-03CD-2332-0D7E203BF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04914D-E787-0CFF-8E68-E3B6AA75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479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509581A-1CA9-564B-7750-AA3AE3189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E88C98-C715-467D-744D-1876B7DAC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605093-68AE-EBC0-2689-A468D411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7459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FDE63F-C41F-8FD2-79F3-4B4A381D4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358DAA-B0AE-A859-E3E3-ED2009894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752974-D7E1-CA91-EA17-883F24E02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A7DF57-22B1-F871-A3EF-3525410F9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209D23-54D5-823F-3B4B-0627F1F9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4637B8-74B9-79FB-8274-F8CE33FBE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351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42C03-EE88-8A4A-A0B0-25D4DACEB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2077CD6-4CAC-FF0F-1456-22CCD61B0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3194092-A0F4-4A3C-3343-B6CB98D9E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F98C23E-F870-D35F-3968-555AC0230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80B24CE-1F6E-8957-3B08-37E90C730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D87C6C-1642-FB0A-8BB8-232310643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842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04400-96FD-BE7E-DD48-AF4091E2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AB64F5E-46E1-98EB-3E28-54965A60E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D55816-5C20-FD19-6E16-5A083208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10FB55-AFAB-A9D0-6D07-1875A0A5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F2AEAA-34B3-1515-A8D3-B7A46D6C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811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0E7307D-370F-0FE7-F910-D7B46E243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873ECBA-269B-3DED-D856-146FC2A2E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DF6919-282A-6017-C7D9-105020CC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A862B1-981F-E4ED-1CB0-F561BD31A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66D62B-067B-4B31-AECD-06D5C5687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220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DE6B496-4634-567D-2EE4-8C5BDAA8B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D4C74-9C00-810C-ED0E-CC1FEBDD9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52F9B4-F905-8BC2-56BE-7310D1DA3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909B0-836A-429F-9D91-5DF6E55D6DAC}" type="datetimeFigureOut">
              <a:rPr lang="de-AT" smtClean="0"/>
              <a:t>08.09.2026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BB2A8D-8174-C203-7500-6ECD6AE02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D3CF09-CE59-892B-C0B3-676B05404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92FBA-CC4D-4E0C-A035-DA86AFB184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504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gweiser-demenz-steiermark.at/" TargetMode="External"/><Relationship Id="rId2" Type="http://schemas.openxmlformats.org/officeDocument/2006/relationships/hyperlink" Target="https://shop.deutsche-alzheimer.de/broschueren/32/demenz-gut-zu-wisse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www.demenzselbsthilfeaustria.at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96481-DC23-0BB9-8ED8-308F4EF9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346263"/>
          </a:xfrm>
        </p:spPr>
        <p:txBody>
          <a:bodyPr>
            <a:normAutofit/>
          </a:bodyPr>
          <a:lstStyle/>
          <a:p>
            <a:pPr algn="ctr"/>
            <a:r>
              <a:rPr lang="de-AT" sz="6000" b="1" dirty="0">
                <a:solidFill>
                  <a:schemeClr val="bg1"/>
                </a:solidFill>
              </a:rPr>
              <a:t>				</a:t>
            </a:r>
            <a:r>
              <a:rPr lang="de-AT" sz="6000" dirty="0">
                <a:solidFill>
                  <a:schemeClr val="bg1"/>
                </a:solidFill>
                <a:latin typeface="Poppins bold"/>
              </a:rPr>
              <a:t>Gesundheit kompakt</a:t>
            </a:r>
            <a:br>
              <a:rPr lang="de-AT" sz="6000" dirty="0">
                <a:solidFill>
                  <a:schemeClr val="bg1"/>
                </a:solidFill>
                <a:latin typeface="Poppins bold"/>
              </a:rPr>
            </a:br>
            <a:endParaRPr lang="de-AT" sz="6000" dirty="0">
              <a:solidFill>
                <a:schemeClr val="bg1"/>
              </a:solidFill>
              <a:latin typeface="Poppins bold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361FF73-2013-28C8-879D-F858C8B0B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290" y="1825625"/>
            <a:ext cx="10326510" cy="23378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AT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4400" dirty="0">
              <a:solidFill>
                <a:schemeClr val="bg1"/>
              </a:solidFill>
            </a:endParaRPr>
          </a:p>
          <a:p>
            <a:endParaRPr lang="de-AT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5B5E448-1FFB-9874-4D52-715AE31B2561}"/>
              </a:ext>
            </a:extLst>
          </p:cNvPr>
          <p:cNvSpPr txBox="1"/>
          <p:nvPr/>
        </p:nvSpPr>
        <p:spPr>
          <a:xfrm>
            <a:off x="812800" y="4096030"/>
            <a:ext cx="1072162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dirty="0">
                <a:solidFill>
                  <a:schemeClr val="bg1"/>
                </a:solidFill>
                <a:latin typeface="Caveat brush" pitchFamily="2" charset="0"/>
                <a:ea typeface="Verdana" panose="020B0604030504040204" pitchFamily="34" charset="0"/>
                <a:cs typeface="Helvetica" panose="020B0604020202020204" pitchFamily="34" charset="0"/>
              </a:rPr>
              <a:t>Vergesslich oder doch mehr?</a:t>
            </a:r>
          </a:p>
          <a:p>
            <a:pPr algn="ctr"/>
            <a:r>
              <a:rPr lang="de-DE" sz="6000" dirty="0">
                <a:solidFill>
                  <a:schemeClr val="bg1"/>
                </a:solidFill>
                <a:latin typeface="Caveat brush" pitchFamily="2" charset="0"/>
                <a:ea typeface="Verdana" panose="020B0604030504040204" pitchFamily="34" charset="0"/>
                <a:cs typeface="Helvetica" panose="020B0604020202020204" pitchFamily="34" charset="0"/>
              </a:rPr>
              <a:t> Demenz erkennen</a:t>
            </a:r>
          </a:p>
          <a:p>
            <a:pPr algn="ctr"/>
            <a:r>
              <a:rPr lang="de-DE" sz="3600" dirty="0">
                <a:solidFill>
                  <a:schemeClr val="bg1"/>
                </a:solidFill>
                <a:latin typeface="Poppins bold"/>
                <a:ea typeface="Verdana" panose="020B0604030504040204" pitchFamily="34" charset="0"/>
                <a:cs typeface="Helvetica" panose="020B0604020202020204" pitchFamily="34" charset="0"/>
              </a:rPr>
              <a:t>Referentin: Friederike de Maeyer</a:t>
            </a:r>
          </a:p>
        </p:txBody>
      </p:sp>
      <p:pic>
        <p:nvPicPr>
          <p:cNvPr id="5" name="Grafik 4" descr="Programm - Styria vitalis">
            <a:extLst>
              <a:ext uri="{FF2B5EF4-FFF2-40B4-BE49-F238E27FC236}">
                <a16:creationId xmlns:a16="http://schemas.microsoft.com/office/drawing/2014/main" id="{F98F13DB-F767-8706-399E-3E1495648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475" y="896375"/>
            <a:ext cx="2685187" cy="268518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CB5D7CE-BA15-9850-5FEE-1ECD43126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466" y="2240561"/>
            <a:ext cx="2537682" cy="9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68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7EE2BE9-6B04-F193-F928-D771AFD2AC2A}"/>
              </a:ext>
            </a:extLst>
          </p:cNvPr>
          <p:cNvSpPr txBox="1"/>
          <p:nvPr/>
        </p:nvSpPr>
        <p:spPr>
          <a:xfrm>
            <a:off x="1298222" y="733779"/>
            <a:ext cx="1065671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Vergesslichkeit oder mehr?</a:t>
            </a:r>
          </a:p>
          <a:p>
            <a:endParaRPr lang="de-DE" sz="4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de-DE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de-DE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de-AT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fik 6" descr="Alter Schlüssel mit einfarbiger Füllung">
            <a:extLst>
              <a:ext uri="{FF2B5EF4-FFF2-40B4-BE49-F238E27FC236}">
                <a16:creationId xmlns:a16="http://schemas.microsoft.com/office/drawing/2014/main" id="{A3506A4C-3722-B5DE-9CF7-A9107148E5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3187" y="2138308"/>
            <a:ext cx="3465333" cy="3465333"/>
          </a:xfrm>
          <a:prstGeom prst="rect">
            <a:avLst/>
          </a:prstGeom>
        </p:spPr>
      </p:pic>
      <p:pic>
        <p:nvPicPr>
          <p:cNvPr id="4" name="Grafik 3" descr="Fragezeichen mit einfarbiger Füllung">
            <a:extLst>
              <a:ext uri="{FF2B5EF4-FFF2-40B4-BE49-F238E27FC236}">
                <a16:creationId xmlns:a16="http://schemas.microsoft.com/office/drawing/2014/main" id="{436ED81A-9B7D-B8CF-ECCB-C56924A96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48699" y="2028564"/>
            <a:ext cx="3465332" cy="3465332"/>
          </a:xfrm>
          <a:prstGeom prst="rect">
            <a:avLst/>
          </a:prstGeom>
        </p:spPr>
      </p:pic>
      <p:pic>
        <p:nvPicPr>
          <p:cNvPr id="12" name="Grafik 11" descr="Rede mit einfarbiger Füllung">
            <a:extLst>
              <a:ext uri="{FF2B5EF4-FFF2-40B4-BE49-F238E27FC236}">
                <a16:creationId xmlns:a16="http://schemas.microsoft.com/office/drawing/2014/main" id="{3364C23F-6E36-4CE8-6E3D-64DE160DFF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25681" y="2595827"/>
            <a:ext cx="2785144" cy="27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1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66A092-FE8A-F188-64AB-FF10AE717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E499C7E-BB13-A0E7-37FB-5C19859BA816}"/>
              </a:ext>
            </a:extLst>
          </p:cNvPr>
          <p:cNvSpPr txBox="1"/>
          <p:nvPr/>
        </p:nvSpPr>
        <p:spPr>
          <a:xfrm>
            <a:off x="1298222" y="733779"/>
            <a:ext cx="1065671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Vergesslichkeit </a:t>
            </a:r>
          </a:p>
          <a:p>
            <a:endParaRPr lang="de-DE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altersbedingte oder stressbedingte 				Vergesslichkeit</a:t>
            </a:r>
          </a:p>
          <a:p>
            <a:endParaRPr lang="de-DE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leichte kognitive Beeinträchtigung</a:t>
            </a:r>
          </a:p>
          <a:p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      (MCI)  </a:t>
            </a:r>
          </a:p>
          <a:p>
            <a:endParaRPr lang="de-DE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Demenz</a:t>
            </a:r>
            <a:endParaRPr lang="de-AT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Grafik 4" descr="Fragezeichen mit einfarbiger Füllung">
            <a:extLst>
              <a:ext uri="{FF2B5EF4-FFF2-40B4-BE49-F238E27FC236}">
                <a16:creationId xmlns:a16="http://schemas.microsoft.com/office/drawing/2014/main" id="{06731702-9463-1021-6925-F5B8C4C460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7418" y="2035116"/>
            <a:ext cx="914400" cy="914400"/>
          </a:xfrm>
          <a:prstGeom prst="rect">
            <a:avLst/>
          </a:prstGeom>
        </p:spPr>
      </p:pic>
      <p:pic>
        <p:nvPicPr>
          <p:cNvPr id="7" name="Grafik 6" descr="Fragezeichen mit einfarbiger Füllung">
            <a:extLst>
              <a:ext uri="{FF2B5EF4-FFF2-40B4-BE49-F238E27FC236}">
                <a16:creationId xmlns:a16="http://schemas.microsoft.com/office/drawing/2014/main" id="{052A81CA-46EF-8C02-9B57-A4FE638DF0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7369" y="3586804"/>
            <a:ext cx="914400" cy="914400"/>
          </a:xfrm>
          <a:prstGeom prst="rect">
            <a:avLst/>
          </a:prstGeom>
        </p:spPr>
      </p:pic>
      <p:pic>
        <p:nvPicPr>
          <p:cNvPr id="9" name="Grafik 8" descr="Fragezeichen mit einfarbiger Füllung">
            <a:extLst>
              <a:ext uri="{FF2B5EF4-FFF2-40B4-BE49-F238E27FC236}">
                <a16:creationId xmlns:a16="http://schemas.microsoft.com/office/drawing/2014/main" id="{78FF48B4-FAB1-842C-1087-9DF0EB97A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1848" y="3586804"/>
            <a:ext cx="914400" cy="914400"/>
          </a:xfrm>
          <a:prstGeom prst="rect">
            <a:avLst/>
          </a:prstGeom>
        </p:spPr>
      </p:pic>
      <p:pic>
        <p:nvPicPr>
          <p:cNvPr id="22" name="Grafik 21" descr="Fragezeichen mit einfarbiger Füllung">
            <a:extLst>
              <a:ext uri="{FF2B5EF4-FFF2-40B4-BE49-F238E27FC236}">
                <a16:creationId xmlns:a16="http://schemas.microsoft.com/office/drawing/2014/main" id="{04984CCA-0FE4-6347-22CF-FD651DE3AF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5554" y="4891889"/>
            <a:ext cx="914400" cy="914400"/>
          </a:xfrm>
          <a:prstGeom prst="rect">
            <a:avLst/>
          </a:prstGeom>
        </p:spPr>
      </p:pic>
      <p:pic>
        <p:nvPicPr>
          <p:cNvPr id="24" name="Grafik 23" descr="Fragezeichen mit einfarbiger Füllung">
            <a:extLst>
              <a:ext uri="{FF2B5EF4-FFF2-40B4-BE49-F238E27FC236}">
                <a16:creationId xmlns:a16="http://schemas.microsoft.com/office/drawing/2014/main" id="{2FF910C9-E8FB-CCB0-B0B6-F3ABA6B17F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7369" y="4891889"/>
            <a:ext cx="914400" cy="914400"/>
          </a:xfrm>
          <a:prstGeom prst="rect">
            <a:avLst/>
          </a:prstGeom>
        </p:spPr>
      </p:pic>
      <p:pic>
        <p:nvPicPr>
          <p:cNvPr id="26" name="Grafik 25" descr="Fragezeichen mit einfarbiger Füllung">
            <a:extLst>
              <a:ext uri="{FF2B5EF4-FFF2-40B4-BE49-F238E27FC236}">
                <a16:creationId xmlns:a16="http://schemas.microsoft.com/office/drawing/2014/main" id="{547296D7-949E-D3E4-6965-50791AB99C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790" y="48956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9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Regenschirm mit einfarbiger Füllung">
            <a:extLst>
              <a:ext uri="{FF2B5EF4-FFF2-40B4-BE49-F238E27FC236}">
                <a16:creationId xmlns:a16="http://schemas.microsoft.com/office/drawing/2014/main" id="{5D850355-F66E-376B-E425-87132D2282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4244" y="-366007"/>
            <a:ext cx="8342488" cy="75900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2196481-DC23-0BB9-8ED8-308F4EF9D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FFC000"/>
                </a:solidFill>
              </a:rPr>
              <a:t>                             </a:t>
            </a:r>
            <a:br>
              <a:rPr lang="de-DE" b="1" dirty="0">
                <a:solidFill>
                  <a:srgbClr val="FFC000"/>
                </a:solidFill>
              </a:rPr>
            </a:br>
            <a:r>
              <a:rPr lang="de-DE" b="1" dirty="0">
                <a:solidFill>
                  <a:srgbClr val="FFC000"/>
                </a:solidFill>
              </a:rPr>
              <a:t>			      </a:t>
            </a:r>
            <a:r>
              <a:rPr lang="de-DE" sz="5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Demenz</a:t>
            </a:r>
            <a:endParaRPr lang="de-AT" sz="5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B1A42-5749-FDEC-200D-026263B79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354" y="1713353"/>
            <a:ext cx="10515600" cy="4351338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6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Alzheimer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10EB4C3-EB6C-D0C8-EA63-DF8725F32912}"/>
              </a:ext>
            </a:extLst>
          </p:cNvPr>
          <p:cNvSpPr txBox="1"/>
          <p:nvPr/>
        </p:nvSpPr>
        <p:spPr>
          <a:xfrm>
            <a:off x="6254044" y="3804356"/>
            <a:ext cx="5610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Frontotemporale Demenz</a:t>
            </a:r>
            <a:endParaRPr lang="de-AT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3BEBA38-A792-4714-CA93-063D21DF2C0D}"/>
              </a:ext>
            </a:extLst>
          </p:cNvPr>
          <p:cNvSpPr txBox="1"/>
          <p:nvPr/>
        </p:nvSpPr>
        <p:spPr>
          <a:xfrm>
            <a:off x="6254044" y="4820356"/>
            <a:ext cx="5629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Vaskuläre  Demenz </a:t>
            </a:r>
            <a:endParaRPr lang="de-AT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5A3DAE5-89BF-FBD0-043A-6357006250F9}"/>
              </a:ext>
            </a:extLst>
          </p:cNvPr>
          <p:cNvSpPr txBox="1"/>
          <p:nvPr/>
        </p:nvSpPr>
        <p:spPr>
          <a:xfrm>
            <a:off x="666045" y="4450687"/>
            <a:ext cx="4875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Lewy Body Demenz</a:t>
            </a:r>
            <a:endParaRPr lang="de-AT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FBBD722-EB5B-2A06-7CC4-1836E541FE32}"/>
              </a:ext>
            </a:extLst>
          </p:cNvPr>
          <p:cNvSpPr txBox="1"/>
          <p:nvPr/>
        </p:nvSpPr>
        <p:spPr>
          <a:xfrm>
            <a:off x="666045" y="5478879"/>
            <a:ext cx="30909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Mischform</a:t>
            </a:r>
            <a:endParaRPr lang="de-AT" sz="4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1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CF7F87-7B0D-DAF8-BF92-30BB72BFC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Demenz erkennen</a:t>
            </a:r>
            <a:endParaRPr lang="de-AT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99E79F-E187-766D-818C-5A1671316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Vergesslichkeit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Alltagsverrichtungen oder vertraute Abläufe fallen schwer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Sprachschwierigkeiten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Desorientierung zeitlich und örtlich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Schwache oder eingeschränkte Entscheidungsfähigkeit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Problemlösungsschwierigkeit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Dinge verlegen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Stimmungsschwankungen und Benehmen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Wahrnehmungsstörungen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Sozialer Rückzug</a:t>
            </a:r>
          </a:p>
          <a:p>
            <a:pPr>
              <a:buFont typeface="Wingdings" panose="05000000000000000000" pitchFamily="2" charset="2"/>
              <a:buChar char="ü"/>
            </a:pPr>
            <a:endParaRPr lang="de-AT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03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CD1D30B-9857-2CC8-A826-B239A3C0A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25" y="96654"/>
            <a:ext cx="4965192" cy="666469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3181310-8207-5F40-1DE2-CE2365B27081}"/>
              </a:ext>
            </a:extLst>
          </p:cNvPr>
          <p:cNvSpPr txBox="1"/>
          <p:nvPr/>
        </p:nvSpPr>
        <p:spPr>
          <a:xfrm>
            <a:off x="7498080" y="5806440"/>
            <a:ext cx="727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bg1"/>
                </a:solidFill>
              </a:rPr>
              <a:t>Abb. Aus „Demenz, gut zu wissen.“, </a:t>
            </a:r>
          </a:p>
          <a:p>
            <a:r>
              <a:rPr lang="de-AT" dirty="0">
                <a:solidFill>
                  <a:schemeClr val="bg1"/>
                </a:solidFill>
              </a:rPr>
              <a:t>Deutsche Alzheimer Gesellschaft, 2026</a:t>
            </a:r>
          </a:p>
        </p:txBody>
      </p:sp>
    </p:spTree>
    <p:extLst>
      <p:ext uri="{BB962C8B-B14F-4D97-AF65-F5344CB8AC3E}">
        <p14:creationId xmlns:p14="http://schemas.microsoft.com/office/powerpoint/2010/main" val="197308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80142FD-5799-CA8B-BDDF-3D7A0E978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250" y="146784"/>
            <a:ext cx="9289500" cy="656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439A5-35A3-26D9-BF8C-8EF6FEF8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AT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Sofasitzen vermeiden!</a:t>
            </a:r>
          </a:p>
        </p:txBody>
      </p:sp>
      <p:pic>
        <p:nvPicPr>
          <p:cNvPr id="5" name="Inhaltsplatzhalter 4" descr="Couch mit einfarbiger Füllung">
            <a:extLst>
              <a:ext uri="{FF2B5EF4-FFF2-40B4-BE49-F238E27FC236}">
                <a16:creationId xmlns:a16="http://schemas.microsoft.com/office/drawing/2014/main" id="{3A1B4C33-03B4-C07D-1D94-8F84EC8EE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2681" y="1462958"/>
            <a:ext cx="4389620" cy="4389620"/>
          </a:xfrm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ADBCB988-4D41-7987-B449-71DC0C920665}"/>
              </a:ext>
            </a:extLst>
          </p:cNvPr>
          <p:cNvCxnSpPr>
            <a:cxnSpLocks/>
          </p:cNvCxnSpPr>
          <p:nvPr/>
        </p:nvCxnSpPr>
        <p:spPr>
          <a:xfrm>
            <a:off x="3222885" y="2106118"/>
            <a:ext cx="5590082" cy="320056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F2085AE8-B543-2A4F-5B2B-36A3F9FCB462}"/>
              </a:ext>
            </a:extLst>
          </p:cNvPr>
          <p:cNvCxnSpPr>
            <a:cxnSpLocks/>
          </p:cNvCxnSpPr>
          <p:nvPr/>
        </p:nvCxnSpPr>
        <p:spPr>
          <a:xfrm flipH="1">
            <a:off x="2518348" y="2207385"/>
            <a:ext cx="6093501" cy="299803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452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406E17B-8E9A-DF64-A5FD-B65320F2F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38" y="144904"/>
            <a:ext cx="5146623" cy="643327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BD1B1EF-1956-AEC4-152A-0B5009D06B11}"/>
              </a:ext>
            </a:extLst>
          </p:cNvPr>
          <p:cNvSpPr txBox="1"/>
          <p:nvPr/>
        </p:nvSpPr>
        <p:spPr>
          <a:xfrm>
            <a:off x="652072" y="2271010"/>
            <a:ext cx="50441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Weltalzheimermonat</a:t>
            </a:r>
            <a:endParaRPr lang="de-AT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de-AT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de-AT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410528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C5A22F0-477C-8859-04A5-94D4448D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40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Wo bekomme ich eine Diagnose? </a:t>
            </a:r>
            <a:br>
              <a:rPr kumimoji="0" lang="de-AT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lang="de-AT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BF293C58-48AA-17FE-B16D-F11D308F6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2098" y="3235924"/>
            <a:ext cx="2011854" cy="201185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EDC22FD-F973-1FDD-8FF9-F4824F036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545" y="4266450"/>
            <a:ext cx="3627081" cy="7035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2C5D16F-B744-6643-1937-281F0850E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66" y="1721495"/>
            <a:ext cx="2857500" cy="13811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CCFEC38-8750-421B-C160-4DB3BED32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6216" y="3454399"/>
            <a:ext cx="1409700" cy="28575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4E726F81-CF79-1618-2071-04265722CF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3132" y="2739079"/>
            <a:ext cx="2857500" cy="11620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DB15FED0-A4B7-0500-F076-C15DF9610D59}"/>
              </a:ext>
            </a:extLst>
          </p:cNvPr>
          <p:cNvSpPr txBox="1"/>
          <p:nvPr/>
        </p:nvSpPr>
        <p:spPr>
          <a:xfrm>
            <a:off x="601368" y="1912485"/>
            <a:ext cx="2994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Niedergelassene Psychiater*in oder </a:t>
            </a:r>
            <a:r>
              <a:rPr lang="de-DE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Neurolog</a:t>
            </a:r>
            <a:endParaRPr lang="de-DE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*in</a:t>
            </a:r>
            <a:endParaRPr lang="de-AT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57506DC-95A3-8455-88FF-FF72A45A2F6A}"/>
              </a:ext>
            </a:extLst>
          </p:cNvPr>
          <p:cNvSpPr txBox="1"/>
          <p:nvPr/>
        </p:nvSpPr>
        <p:spPr>
          <a:xfrm flipH="1">
            <a:off x="5202125" y="3454399"/>
            <a:ext cx="3038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Gedächtnis-</a:t>
            </a:r>
            <a:r>
              <a:rPr lang="de-DE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amubulanzen</a:t>
            </a:r>
            <a:endParaRPr lang="de-AT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25C94524-AC5D-7393-F753-0031B15D4F44}"/>
              </a:ext>
            </a:extLst>
          </p:cNvPr>
          <p:cNvSpPr txBox="1"/>
          <p:nvPr/>
        </p:nvSpPr>
        <p:spPr>
          <a:xfrm flipH="1">
            <a:off x="8240888" y="2000386"/>
            <a:ext cx="3687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SOPHA und Demenzservicestellen </a:t>
            </a:r>
            <a:endParaRPr lang="de-AT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F985C7C-D098-7139-70DE-6149BE2C098D}"/>
              </a:ext>
            </a:extLst>
          </p:cNvPr>
          <p:cNvSpPr txBox="1"/>
          <p:nvPr/>
        </p:nvSpPr>
        <p:spPr>
          <a:xfrm>
            <a:off x="5276538" y="5074172"/>
            <a:ext cx="6573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chemeClr val="bg1"/>
                </a:solidFill>
              </a:rPr>
              <a:t>Oststeiermark, Murtal, Hochsteiermark –Neurologie Standort Bruck,</a:t>
            </a:r>
          </a:p>
          <a:p>
            <a:r>
              <a:rPr lang="de-AT" sz="2000" dirty="0">
                <a:solidFill>
                  <a:schemeClr val="bg1"/>
                </a:solidFill>
              </a:rPr>
              <a:t>LKH Graz II, LKH – Universitätsklinik für Neurologie</a:t>
            </a:r>
          </a:p>
        </p:txBody>
      </p:sp>
    </p:spTree>
    <p:extLst>
      <p:ext uri="{BB962C8B-B14F-4D97-AF65-F5344CB8AC3E}">
        <p14:creationId xmlns:p14="http://schemas.microsoft.com/office/powerpoint/2010/main" val="501435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3E3E7-13BA-65BF-98A5-91EC34B0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Alzheimer </a:t>
            </a:r>
            <a:r>
              <a:rPr lang="en-US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trifft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die </a:t>
            </a:r>
            <a:r>
              <a:rPr lang="en-US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ganze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Familie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…</a:t>
            </a:r>
            <a:endParaRPr lang="de-AT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86CCBB28-9184-FA29-04B9-667BDC3EA313}"/>
              </a:ext>
            </a:extLst>
          </p:cNvPr>
          <p:cNvSpPr txBox="1">
            <a:spLocks/>
          </p:cNvSpPr>
          <p:nvPr/>
        </p:nvSpPr>
        <p:spPr>
          <a:xfrm>
            <a:off x="6970427" y="5526552"/>
            <a:ext cx="4926134" cy="727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</a:t>
            </a:r>
            <a:r>
              <a:rPr lang="en-US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braucht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Netzwerk</a:t>
            </a:r>
            <a:endParaRPr lang="en-US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fik 5" descr="Soziales Netzwerk mit einfarbiger Füllung">
            <a:extLst>
              <a:ext uri="{FF2B5EF4-FFF2-40B4-BE49-F238E27FC236}">
                <a16:creationId xmlns:a16="http://schemas.microsoft.com/office/drawing/2014/main" id="{D18E09C5-FDBF-E307-0BA0-1112449D9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73507" y="1140500"/>
            <a:ext cx="4696920" cy="46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2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B7E234-AD7D-229E-6260-E6BAB6B15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FB467D18-7DFC-E664-3230-5D7185F63A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930195"/>
              </p:ext>
            </p:extLst>
          </p:nvPr>
        </p:nvGraphicFramePr>
        <p:xfrm>
          <a:off x="987552" y="118872"/>
          <a:ext cx="10296144" cy="6473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325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D52294-9CDD-8074-1147-78FABF7B41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Behandlungsmöglichkeiten</a:t>
            </a:r>
            <a:endParaRPr lang="de-AT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58F46C-C75D-2BE2-2414-0FA7E2BFEE5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90688"/>
            <a:ext cx="10515600" cy="4486275"/>
          </a:xfrm>
        </p:spPr>
        <p:txBody>
          <a:bodyPr>
            <a:noAutofit/>
          </a:bodyPr>
          <a:lstStyle/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Medikation: Antidementiva, Antidepressiva, Sedativa und bei Früherkennung sowie gesundheitlicher Anti-Amyloid Therapie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Biographiearbeit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Ergotherapie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Physiotherapie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Logopädie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Musiktherapie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Kunsttherapie</a:t>
            </a:r>
          </a:p>
          <a:p>
            <a:pPr lvl="1"/>
            <a:r>
              <a:rPr lang="de-DE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Kinästhetik</a:t>
            </a:r>
          </a:p>
          <a:p>
            <a:pPr lvl="1"/>
            <a:r>
              <a:rPr lang="de-AT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58829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80C5F-F6D1-0D99-972C-2975909A4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Unsichtbare Krankheiten Sonnenblume </a:t>
            </a:r>
            <a:br>
              <a:rPr lang="de-AT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AT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(Hidden </a:t>
            </a:r>
            <a:r>
              <a:rPr lang="de-AT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disability</a:t>
            </a:r>
            <a:r>
              <a:rPr lang="de-AT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de-AT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sunflower</a:t>
            </a:r>
            <a:r>
              <a:rPr lang="de-AT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  <p:pic>
        <p:nvPicPr>
          <p:cNvPr id="4" name="Inhaltsplatzhalter 3" descr="Official Hidden Disabilities Sunflower Lanyard and ID Card for Smaller ...">
            <a:extLst>
              <a:ext uri="{FF2B5EF4-FFF2-40B4-BE49-F238E27FC236}">
                <a16:creationId xmlns:a16="http://schemas.microsoft.com/office/drawing/2014/main" id="{3BA54C04-551F-A216-376A-EEDCC6429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8100" y="1572314"/>
            <a:ext cx="5721085" cy="477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6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A3994B-FB0B-0C2C-49A1-917BFD331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de-A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Gesellschaftliche Teilhabe!</a:t>
            </a:r>
          </a:p>
        </p:txBody>
      </p:sp>
      <p:graphicFrame>
        <p:nvGraphicFramePr>
          <p:cNvPr id="14" name="Inhaltsplatzhalter 2">
            <a:extLst>
              <a:ext uri="{FF2B5EF4-FFF2-40B4-BE49-F238E27FC236}">
                <a16:creationId xmlns:a16="http://schemas.microsoft.com/office/drawing/2014/main" id="{F1A9DE0D-FA04-DA86-F4D9-90482FB04A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3787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442E1840-FA37-D84A-E642-075A145AE564}"/>
              </a:ext>
            </a:extLst>
          </p:cNvPr>
          <p:cNvSpPr txBox="1"/>
          <p:nvPr/>
        </p:nvSpPr>
        <p:spPr>
          <a:xfrm>
            <a:off x="4831932" y="3081867"/>
            <a:ext cx="53958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Nichts ohne Betroffene - mit Betroffenen!</a:t>
            </a:r>
            <a:endParaRPr lang="de-AT" sz="4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Grafik 4" descr="Universeller Zugriff Silhouette">
            <a:extLst>
              <a:ext uri="{FF2B5EF4-FFF2-40B4-BE49-F238E27FC236}">
                <a16:creationId xmlns:a16="http://schemas.microsoft.com/office/drawing/2014/main" id="{FF14A681-A96D-B936-85AF-119DADA473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6133" y="2325358"/>
            <a:ext cx="3495494" cy="349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7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85F2AA-4981-4068-A6D5-1B3204810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4CA0E-DB75-D4BB-1AE7-121447198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AT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Wissen: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34C6B2-2883-1BC0-CFA9-5FA57F2E3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239" y="1825624"/>
            <a:ext cx="10956561" cy="4667251"/>
          </a:xfrm>
        </p:spPr>
        <p:txBody>
          <a:bodyPr>
            <a:normAutofit fontScale="92500" lnSpcReduction="10000"/>
          </a:bodyPr>
          <a:lstStyle/>
          <a:p>
            <a:r>
              <a:rPr lang="de-AT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Demenz? Gut zu wissen! | </a:t>
            </a:r>
            <a:r>
              <a:rPr lang="de-AT" dirty="0" err="1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DAlzG</a:t>
            </a:r>
            <a:r>
              <a:rPr lang="de-AT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Shop</a:t>
            </a:r>
            <a:r>
              <a:rPr lang="de-AT" dirty="0">
                <a:solidFill>
                  <a:schemeClr val="bg1"/>
                </a:solidFill>
              </a:rPr>
              <a:t> </a:t>
            </a:r>
          </a:p>
          <a:p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  <a:p>
            <a:r>
              <a:rPr lang="de-AT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Wegweiser Demenz Steiermark – Hilfsangebote in der Steiermark</a:t>
            </a:r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  <a:p>
            <a:r>
              <a:rPr lang="de-AT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https://www.demenzselbsthilfeaustria.at/</a:t>
            </a:r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  <a:p>
            <a:r>
              <a:rPr lang="de-AT" dirty="0">
                <a:solidFill>
                  <a:schemeClr val="bg1"/>
                </a:solidFill>
              </a:rPr>
              <a:t>https://www.desideria.org/angebote-fuer-angehoerige/angehoerigenseminare</a:t>
            </a:r>
          </a:p>
          <a:p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  <a:p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676A37-30AD-73AE-C032-E669C44EF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779" y="1583180"/>
            <a:ext cx="1718403" cy="171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9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6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061BA2E-A388-41C5-B73A-B0FEB6B10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nhaltsplatzhalter 7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02B999DD-E576-1BCD-70E1-C462E0002B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25"/>
          <a:stretch/>
        </p:blipFill>
        <p:spPr>
          <a:xfrm rot="5400000">
            <a:off x="-382525" y="171449"/>
            <a:ext cx="6858000" cy="6096001"/>
          </a:xfrm>
          <a:prstGeom prst="rect">
            <a:avLst/>
          </a:prstGeom>
        </p:spPr>
      </p:pic>
      <p:pic>
        <p:nvPicPr>
          <p:cNvPr id="6" name="Inhaltsplatzhalter 5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E3B496BF-F55A-2C2C-4848-26B7841FE1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04"/>
          <a:stretch/>
        </p:blipFill>
        <p:spPr>
          <a:xfrm rot="5400000">
            <a:off x="5714238" y="172212"/>
            <a:ext cx="6858000" cy="60944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6E192A2-3ED3-4081-8A86-A22B51141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152902" y="-1181101"/>
            <a:ext cx="3886200" cy="12192001"/>
          </a:xfrm>
          <a:prstGeom prst="rect">
            <a:avLst/>
          </a:prstGeom>
          <a:gradFill>
            <a:gsLst>
              <a:gs pos="41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9B2F55-1604-CF5E-1973-510243E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999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Vielen Dank!</a:t>
            </a:r>
          </a:p>
        </p:txBody>
      </p:sp>
      <p:sp>
        <p:nvSpPr>
          <p:cNvPr id="27" name="Rectangle: Rounded Corners 1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575039"/>
            <a:ext cx="97840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1251998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308</Words>
  <Application>Microsoft Office PowerPoint</Application>
  <PresentationFormat>Breitbild</PresentationFormat>
  <Paragraphs>95</Paragraphs>
  <Slides>17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7" baseType="lpstr">
      <vt:lpstr>Arial</vt:lpstr>
      <vt:lpstr>Avenir Next LT Pro</vt:lpstr>
      <vt:lpstr>Calibri</vt:lpstr>
      <vt:lpstr>Calibri Light</vt:lpstr>
      <vt:lpstr>Caveat brush</vt:lpstr>
      <vt:lpstr>Century Gothic</vt:lpstr>
      <vt:lpstr>Poppins bold</vt:lpstr>
      <vt:lpstr>Verdana</vt:lpstr>
      <vt:lpstr>Wingdings</vt:lpstr>
      <vt:lpstr>Office</vt:lpstr>
      <vt:lpstr>    Gesundheit kompakt </vt:lpstr>
      <vt:lpstr>PowerPoint-Präsentation</vt:lpstr>
      <vt:lpstr>PowerPoint-Präsentation</vt:lpstr>
      <vt:lpstr>                                       Demenz</vt:lpstr>
      <vt:lpstr>Demenz erkennen</vt:lpstr>
      <vt:lpstr>PowerPoint-Präsentation</vt:lpstr>
      <vt:lpstr>PowerPoint-Präsentation</vt:lpstr>
      <vt:lpstr>Sofasitzen vermeiden!</vt:lpstr>
      <vt:lpstr>PowerPoint-Präsentation</vt:lpstr>
      <vt:lpstr>Wo bekomme ich eine Diagnose?  </vt:lpstr>
      <vt:lpstr>Alzheimer trifft die ganze Familie …</vt:lpstr>
      <vt:lpstr>PowerPoint-Präsentation</vt:lpstr>
      <vt:lpstr> Behandlungsmöglichkeiten</vt:lpstr>
      <vt:lpstr>Unsichtbare Krankheiten Sonnenblume  (Hidden disability sunflower)</vt:lpstr>
      <vt:lpstr>Gesellschaftliche Teilhabe!</vt:lpstr>
      <vt:lpstr>Wissen:</vt:lpstr>
      <vt:lpstr>Vielen Dank!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Friederike de Maeyer</dc:creator>
  <cp:lastModifiedBy>Friederike de Maeyer</cp:lastModifiedBy>
  <cp:revision>63</cp:revision>
  <dcterms:created xsi:type="dcterms:W3CDTF">2023-03-19T16:36:28Z</dcterms:created>
  <dcterms:modified xsi:type="dcterms:W3CDTF">2026-09-08T15:37:53Z</dcterms:modified>
</cp:coreProperties>
</file>